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76" r:id="rId6"/>
    <p:sldId id="261" r:id="rId7"/>
    <p:sldId id="277" r:id="rId8"/>
    <p:sldId id="266" r:id="rId9"/>
    <p:sldId id="267" r:id="rId10"/>
    <p:sldId id="279" r:id="rId11"/>
    <p:sldId id="268" r:id="rId12"/>
    <p:sldId id="269" r:id="rId13"/>
    <p:sldId id="280" r:id="rId14"/>
    <p:sldId id="282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5EE4F53-DC74-497F-A552-F9CB353121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2B7F-086C-4603-A4C7-F9F1FC8382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BCC9D-2357-4529-9145-90241A039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733D6-74AA-4338-9D34-45AB2214C0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2D1D498-4836-417A-AC92-03845D4AD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BD6B8-A30C-4E12-9026-D1724642ED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AC15B-FC2D-4216-9CB5-18735AB54E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E1712-5133-4ED6-B7E6-F36D2CF0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B2720-45AF-41EC-8AAC-26FB4218F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E6EEE-65EB-43CE-A5A0-776EDD6C19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AA92B9F-C21C-4E75-99D7-D7CF47BD24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7AC1635-8208-4E20-A793-A5FF8E3D5C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05930"/>
            <a:ext cx="9144000" cy="1470025"/>
          </a:xfrm>
        </p:spPr>
        <p:txBody>
          <a:bodyPr/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Inequalities in A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Triangle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>
              <a:buFontTx/>
              <a:buAutoNum type="alphaLcPeriod"/>
            </a:pPr>
            <a:r>
              <a:rPr lang="en-US" b="1" dirty="0"/>
              <a:t>2 cm, 2 cm, 5 cm</a:t>
            </a:r>
          </a:p>
          <a:p>
            <a:pPr marL="609600" indent="-609600">
              <a:buFontTx/>
              <a:buAutoNum type="alphaLcPeriod"/>
            </a:pPr>
            <a:r>
              <a:rPr lang="en-US" b="1" dirty="0"/>
              <a:t>3 cm, 2 cm, 5 cm</a:t>
            </a:r>
          </a:p>
          <a:p>
            <a:pPr marL="609600" indent="-609600">
              <a:buFontTx/>
              <a:buAutoNum type="alphaLcPeriod"/>
            </a:pPr>
            <a:r>
              <a:rPr lang="en-US" b="1" dirty="0"/>
              <a:t>4 cm, 2 cm, 5 cm</a:t>
            </a:r>
          </a:p>
          <a:p>
            <a:pPr marL="609600" indent="-609600">
              <a:buFontTx/>
              <a:buAutoNum type="alphaLcPeriod"/>
            </a:pPr>
            <a:endParaRPr lang="en-US" dirty="0"/>
          </a:p>
          <a:p>
            <a:pPr marL="609600" indent="-609600">
              <a:buFontTx/>
              <a:buNone/>
            </a:pP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4876800" y="1371600"/>
            <a:ext cx="4038600" cy="1981200"/>
            <a:chOff x="4876800" y="1371600"/>
            <a:chExt cx="4038600" cy="1981200"/>
          </a:xfrm>
        </p:grpSpPr>
        <p:pic>
          <p:nvPicPr>
            <p:cNvPr id="7782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76800" y="1371600"/>
              <a:ext cx="4038600" cy="198120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</p:pic>
        <p:sp>
          <p:nvSpPr>
            <p:cNvPr id="77832" name="Arc 8"/>
            <p:cNvSpPr>
              <a:spLocks/>
            </p:cNvSpPr>
            <p:nvPr/>
          </p:nvSpPr>
          <p:spPr bwMode="auto">
            <a:xfrm>
              <a:off x="5715000" y="1371600"/>
              <a:ext cx="381000" cy="5334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sq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3" name="Arc 9"/>
            <p:cNvSpPr>
              <a:spLocks/>
            </p:cNvSpPr>
            <p:nvPr/>
          </p:nvSpPr>
          <p:spPr bwMode="auto">
            <a:xfrm flipH="1">
              <a:off x="7543800" y="1524000"/>
              <a:ext cx="533400" cy="4572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sq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43000" y="3886200"/>
            <a:ext cx="3886200" cy="2027238"/>
            <a:chOff x="1143000" y="3886200"/>
            <a:chExt cx="3886200" cy="2027238"/>
          </a:xfrm>
        </p:grpSpPr>
        <p:pic>
          <p:nvPicPr>
            <p:cNvPr id="77830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43000" y="3886200"/>
              <a:ext cx="3886200" cy="202723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</p:pic>
        <p:sp>
          <p:nvSpPr>
            <p:cNvPr id="77834" name="Arc 10"/>
            <p:cNvSpPr>
              <a:spLocks/>
            </p:cNvSpPr>
            <p:nvPr/>
          </p:nvSpPr>
          <p:spPr bwMode="auto">
            <a:xfrm flipH="1">
              <a:off x="3657600" y="4114800"/>
              <a:ext cx="533400" cy="4572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sq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5" name="Arc 11"/>
            <p:cNvSpPr>
              <a:spLocks/>
            </p:cNvSpPr>
            <p:nvPr/>
          </p:nvSpPr>
          <p:spPr bwMode="auto">
            <a:xfrm>
              <a:off x="2667000" y="3962400"/>
              <a:ext cx="381000" cy="5334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sq">
              <a:solidFill>
                <a:srgbClr val="FF33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181600" y="4038600"/>
            <a:ext cx="3962400" cy="1928813"/>
            <a:chOff x="5181600" y="4038600"/>
            <a:chExt cx="3962400" cy="1928813"/>
          </a:xfrm>
        </p:grpSpPr>
        <p:pic>
          <p:nvPicPr>
            <p:cNvPr id="77831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1600" y="4038600"/>
              <a:ext cx="3962400" cy="192881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</p:pic>
        <p:grpSp>
          <p:nvGrpSpPr>
            <p:cNvPr id="20" name="Group 19"/>
            <p:cNvGrpSpPr/>
            <p:nvPr/>
          </p:nvGrpSpPr>
          <p:grpSpPr>
            <a:xfrm>
              <a:off x="7543800" y="4191000"/>
              <a:ext cx="685800" cy="533400"/>
              <a:chOff x="7543800" y="4191000"/>
              <a:chExt cx="685800" cy="533400"/>
            </a:xfrm>
          </p:grpSpPr>
          <p:sp>
            <p:nvSpPr>
              <p:cNvPr id="77837" name="Arc 13"/>
              <p:cNvSpPr>
                <a:spLocks/>
              </p:cNvSpPr>
              <p:nvPr/>
            </p:nvSpPr>
            <p:spPr bwMode="auto">
              <a:xfrm>
                <a:off x="7543800" y="4191000"/>
                <a:ext cx="381000" cy="53340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 cap="sq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838" name="Arc 14"/>
              <p:cNvSpPr>
                <a:spLocks/>
              </p:cNvSpPr>
              <p:nvPr/>
            </p:nvSpPr>
            <p:spPr bwMode="auto">
              <a:xfrm flipH="1">
                <a:off x="7696200" y="4267200"/>
                <a:ext cx="533400" cy="45720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 cap="sq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1143000" y="57912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Notice, only group (c) is possible.  Thus, what we can deduce is that the sum of the first and second lengths must be greater than the third length.</a:t>
            </a:r>
            <a:endParaRPr lang="en-US" dirty="0"/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639762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Activity: Constructing 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Triangle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10600" cy="639762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 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5.12:  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Triangle 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Inequality Theorem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372" name="Rectangle 4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The sum of the lengths of any two sides of a </a:t>
            </a:r>
            <a:r>
              <a:rPr lang="en-US" b="1" dirty="0" smtClean="0"/>
              <a:t>triangle </a:t>
            </a:r>
            <a:r>
              <a:rPr lang="en-US" b="1" dirty="0"/>
              <a:t>is greater than the length of the third side</a:t>
            </a:r>
            <a:r>
              <a:rPr lang="en-US" b="1" dirty="0" smtClean="0"/>
              <a:t>.</a:t>
            </a:r>
            <a:br>
              <a:rPr lang="en-US" b="1" dirty="0" smtClean="0"/>
            </a:br>
            <a:endParaRPr lang="en-US" b="1" dirty="0"/>
          </a:p>
          <a:p>
            <a:pPr>
              <a:buFontTx/>
              <a:buNone/>
            </a:pPr>
            <a:r>
              <a:rPr lang="en-US" b="1" dirty="0" smtClean="0"/>
              <a:t>		AB </a:t>
            </a:r>
            <a:r>
              <a:rPr lang="en-US" b="1" dirty="0"/>
              <a:t>+ BC &gt; AC</a:t>
            </a:r>
          </a:p>
          <a:p>
            <a:pPr>
              <a:buFontTx/>
              <a:buNone/>
            </a:pPr>
            <a:r>
              <a:rPr lang="en-US" b="1" dirty="0" smtClean="0"/>
              <a:t>		AC </a:t>
            </a:r>
            <a:r>
              <a:rPr lang="en-US" b="1" dirty="0"/>
              <a:t>+ BC &gt; AB</a:t>
            </a:r>
          </a:p>
          <a:p>
            <a:pPr>
              <a:buFontTx/>
              <a:buNone/>
            </a:pPr>
            <a:r>
              <a:rPr lang="en-US" b="1" dirty="0" smtClean="0"/>
              <a:t>		AB </a:t>
            </a:r>
            <a:r>
              <a:rPr lang="en-US" b="1" dirty="0"/>
              <a:t>+ AC &gt; BC</a:t>
            </a:r>
          </a:p>
        </p:txBody>
      </p:sp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868488"/>
            <a:ext cx="4267200" cy="31940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sz="quarter" idx="1"/>
          </p:nvPr>
        </p:nvSpPr>
        <p:spPr>
          <a:ln w="38100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400" b="1" dirty="0"/>
              <a:t>A triangle has one side of 10 cm and another of 14 cm.  Describe the possible lengths of the third </a:t>
            </a:r>
            <a:r>
              <a:rPr lang="en-US" sz="2400" b="1" dirty="0" smtClean="0"/>
              <a:t>side</a:t>
            </a:r>
            <a:br>
              <a:rPr lang="en-US" sz="2400" b="1" dirty="0" smtClean="0"/>
            </a:br>
            <a:endParaRPr lang="en-US" sz="2400" b="1" dirty="0"/>
          </a:p>
          <a:p>
            <a:pPr>
              <a:lnSpc>
                <a:spcPct val="90000"/>
              </a:lnSpc>
            </a:pPr>
            <a:r>
              <a:rPr lang="en-US" sz="2400" b="1" dirty="0"/>
              <a:t>SOLUTION:  Let x represent the length of the third side.  Using the Triangle Inequality, you can write and solve inequalities.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sp>
        <p:nvSpPr>
          <p:cNvPr id="59397" name="Rectangle 5"/>
          <p:cNvSpPr>
            <a:spLocks noGrp="1" noChangeArrowheads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/>
              <a:t>If x was the smallest side, then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	x </a:t>
            </a:r>
            <a:r>
              <a:rPr lang="en-US" sz="2400" b="1" dirty="0">
                <a:solidFill>
                  <a:srgbClr val="FF0000"/>
                </a:solidFill>
              </a:rPr>
              <a:t>+ 10 &gt; </a:t>
            </a:r>
            <a:r>
              <a:rPr lang="en-US" sz="2400" b="1" dirty="0" smtClean="0">
                <a:solidFill>
                  <a:srgbClr val="FF0000"/>
                </a:solidFill>
              </a:rPr>
              <a:t>14, so</a:t>
            </a:r>
            <a:endParaRPr lang="en-US" sz="24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	x </a:t>
            </a:r>
            <a:r>
              <a:rPr lang="en-US" sz="2400" b="1" dirty="0">
                <a:solidFill>
                  <a:srgbClr val="FF0000"/>
                </a:solidFill>
              </a:rPr>
              <a:t>&gt; 4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/>
              <a:t>If x was the longest side, then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	10 </a:t>
            </a:r>
            <a:r>
              <a:rPr lang="en-US" sz="2400" b="1" dirty="0">
                <a:solidFill>
                  <a:srgbClr val="FF0000"/>
                </a:solidFill>
              </a:rPr>
              <a:t>+ 14 &gt; </a:t>
            </a:r>
            <a:r>
              <a:rPr lang="en-US" sz="2400" b="1" dirty="0" smtClean="0">
                <a:solidFill>
                  <a:srgbClr val="FF0000"/>
                </a:solidFill>
              </a:rPr>
              <a:t>x, so</a:t>
            </a:r>
            <a:endParaRPr lang="en-US" sz="24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	24 </a:t>
            </a:r>
            <a:r>
              <a:rPr lang="en-US" sz="2400" b="1" dirty="0">
                <a:solidFill>
                  <a:srgbClr val="FF0000"/>
                </a:solidFill>
              </a:rPr>
              <a:t>&gt; x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► So</a:t>
            </a:r>
            <a:r>
              <a:rPr lang="en-US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the length of the third side must be greater than 4 cm and less than 24 cm.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3:  </a:t>
            </a:r>
            <a:b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 Possible Side Lengths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9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9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9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93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7" name="Picture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371600"/>
            <a:ext cx="3352800" cy="2633663"/>
          </a:xfrm>
          <a:noFill/>
          <a:ln/>
        </p:spPr>
      </p:pic>
      <p:sp>
        <p:nvSpPr>
          <p:cNvPr id="81926" name="Rectangle 6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b="1" dirty="0"/>
              <a:t>Solve the inequality: </a:t>
            </a:r>
          </a:p>
          <a:p>
            <a:pPr>
              <a:buFontTx/>
              <a:buNone/>
            </a:pPr>
            <a:r>
              <a:rPr lang="en-US" b="1" dirty="0" smtClean="0"/>
              <a:t>    AB </a:t>
            </a:r>
            <a:r>
              <a:rPr lang="en-US" b="1" dirty="0"/>
              <a:t>+ AC &gt; BC.</a:t>
            </a:r>
          </a:p>
          <a:p>
            <a:pPr>
              <a:buFontTx/>
              <a:buNone/>
            </a:pPr>
            <a:endParaRPr lang="en-US" b="1" dirty="0"/>
          </a:p>
          <a:p>
            <a:pPr>
              <a:buFontTx/>
              <a:buNone/>
            </a:pPr>
            <a:r>
              <a:rPr lang="en-US" sz="2400" b="1" dirty="0" smtClean="0"/>
              <a:t>    (</a:t>
            </a:r>
            <a:r>
              <a:rPr lang="en-US" sz="2400" b="1" dirty="0"/>
              <a:t>x + 2) +(x + 3) &gt; 3x – 2</a:t>
            </a:r>
          </a:p>
          <a:p>
            <a:pPr>
              <a:buFontTx/>
              <a:buNone/>
            </a:pPr>
            <a:r>
              <a:rPr lang="en-US" sz="2400" b="1" dirty="0" smtClean="0"/>
              <a:t>    2x </a:t>
            </a:r>
            <a:r>
              <a:rPr lang="en-US" sz="2400" b="1" dirty="0"/>
              <a:t>+ 5 &gt; 3x – 2</a:t>
            </a:r>
          </a:p>
          <a:p>
            <a:pPr>
              <a:buFontTx/>
              <a:buNone/>
            </a:pPr>
            <a:r>
              <a:rPr lang="en-US" sz="2400" b="1" dirty="0" smtClean="0"/>
              <a:t>    5 </a:t>
            </a:r>
            <a:r>
              <a:rPr lang="en-US" sz="2400" b="1" dirty="0"/>
              <a:t>&gt; x – 2</a:t>
            </a:r>
          </a:p>
          <a:p>
            <a:pPr>
              <a:buFontTx/>
              <a:buNone/>
            </a:pPr>
            <a:r>
              <a:rPr lang="en-US" sz="2400" b="1" dirty="0" smtClean="0"/>
              <a:t>    7 </a:t>
            </a:r>
            <a:r>
              <a:rPr lang="en-US" sz="2400" b="1" dirty="0"/>
              <a:t>&gt; x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4:  </a:t>
            </a:r>
            <a:b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Algebra to Find Possible Side Lengths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Assignment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600" dirty="0" smtClean="0">
                <a:latin typeface="Algerian" panose="04020705040A02060702" pitchFamily="82" charset="0"/>
              </a:rPr>
              <a:t>Handout</a:t>
            </a:r>
            <a:r>
              <a:rPr lang="en-US" sz="3600" dirty="0" smtClean="0"/>
              <a:t> on Triangle Inequalities</a:t>
            </a:r>
            <a:endParaRPr lang="en-US" sz="36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Objectives: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Use triangle measurements to decide which side is longest or which angle is largest</a:t>
            </a:r>
            <a:r>
              <a:rPr lang="en-US" sz="3600" dirty="0" smtClean="0"/>
              <a:t>.</a:t>
            </a:r>
            <a:br>
              <a:rPr lang="en-US" sz="3600" dirty="0" smtClean="0"/>
            </a:br>
            <a:endParaRPr lang="en-US" sz="3600" dirty="0"/>
          </a:p>
          <a:p>
            <a:r>
              <a:rPr lang="en-US" sz="3600" dirty="0"/>
              <a:t>Use the Triangle </a:t>
            </a:r>
            <a:r>
              <a:rPr lang="en-US" sz="3600" dirty="0" smtClean="0"/>
              <a:t>Inequality Theorem</a:t>
            </a:r>
            <a:endParaRPr lang="en-US" sz="36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1096962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Comparing 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 of a </a:t>
            </a:r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</a:t>
            </a:r>
            <a:endParaRPr lang="en-U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The longest side and largest angle of a </a:t>
            </a:r>
            <a:r>
              <a:rPr lang="en-US" dirty="0" smtClean="0">
                <a:sym typeface="Symbol"/>
              </a:rPr>
              <a:t> are opposite each other.</a:t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r>
              <a:rPr lang="en-US" dirty="0" smtClean="0">
                <a:sym typeface="Symbol"/>
              </a:rPr>
              <a:t/>
            </a:r>
            <a:br>
              <a:rPr lang="en-US" dirty="0" smtClean="0">
                <a:sym typeface="Symbol"/>
              </a:rPr>
            </a:br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The shortest side and smallest angle of a  are opposite each other.</a:t>
            </a:r>
          </a:p>
          <a:p>
            <a:endParaRPr lang="en-US" dirty="0"/>
          </a:p>
        </p:txBody>
      </p:sp>
      <p:grpSp>
        <p:nvGrpSpPr>
          <p:cNvPr id="49161" name="Group 9"/>
          <p:cNvGrpSpPr>
            <a:grpSpLocks noChangeAspect="1"/>
          </p:cNvGrpSpPr>
          <p:nvPr/>
        </p:nvGrpSpPr>
        <p:grpSpPr bwMode="auto">
          <a:xfrm>
            <a:off x="4419600" y="1295400"/>
            <a:ext cx="4322763" cy="5334000"/>
            <a:chOff x="2784" y="816"/>
            <a:chExt cx="2723" cy="3360"/>
          </a:xfrm>
        </p:grpSpPr>
        <p:sp>
          <p:nvSpPr>
            <p:cNvPr id="49160" name="AutoShape 8"/>
            <p:cNvSpPr>
              <a:spLocks noChangeAspect="1" noChangeArrowheads="1" noTextEdit="1"/>
            </p:cNvSpPr>
            <p:nvPr/>
          </p:nvSpPr>
          <p:spPr bwMode="auto">
            <a:xfrm>
              <a:off x="2784" y="816"/>
              <a:ext cx="2723" cy="3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2" name="Line 10"/>
            <p:cNvSpPr>
              <a:spLocks noChangeShapeType="1"/>
            </p:cNvSpPr>
            <p:nvPr/>
          </p:nvSpPr>
          <p:spPr bwMode="auto">
            <a:xfrm flipH="1">
              <a:off x="3064" y="1162"/>
              <a:ext cx="1453" cy="1113"/>
            </a:xfrm>
            <a:prstGeom prst="line">
              <a:avLst/>
            </a:prstGeom>
            <a:noFill/>
            <a:ln w="1746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>
              <a:off x="4517" y="1162"/>
              <a:ext cx="398" cy="1113"/>
            </a:xfrm>
            <a:prstGeom prst="line">
              <a:avLst/>
            </a:prstGeom>
            <a:noFill/>
            <a:ln w="1746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>
              <a:off x="3064" y="2275"/>
              <a:ext cx="1851" cy="1"/>
            </a:xfrm>
            <a:prstGeom prst="line">
              <a:avLst/>
            </a:prstGeom>
            <a:noFill/>
            <a:ln w="17463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5" name="Line 13"/>
            <p:cNvSpPr>
              <a:spLocks noChangeShapeType="1"/>
            </p:cNvSpPr>
            <p:nvPr/>
          </p:nvSpPr>
          <p:spPr bwMode="auto">
            <a:xfrm flipH="1">
              <a:off x="2978" y="2663"/>
              <a:ext cx="1453" cy="1113"/>
            </a:xfrm>
            <a:prstGeom prst="line">
              <a:avLst/>
            </a:prstGeom>
            <a:noFill/>
            <a:ln w="1746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6" name="Line 14"/>
            <p:cNvSpPr>
              <a:spLocks noChangeShapeType="1"/>
            </p:cNvSpPr>
            <p:nvPr/>
          </p:nvSpPr>
          <p:spPr bwMode="auto">
            <a:xfrm>
              <a:off x="4431" y="2663"/>
              <a:ext cx="321" cy="841"/>
            </a:xfrm>
            <a:prstGeom prst="line">
              <a:avLst/>
            </a:prstGeom>
            <a:noFill/>
            <a:ln w="17463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7" name="Line 15"/>
            <p:cNvSpPr>
              <a:spLocks noChangeShapeType="1"/>
            </p:cNvSpPr>
            <p:nvPr/>
          </p:nvSpPr>
          <p:spPr bwMode="auto">
            <a:xfrm flipV="1">
              <a:off x="2978" y="3504"/>
              <a:ext cx="1774" cy="272"/>
            </a:xfrm>
            <a:prstGeom prst="line">
              <a:avLst/>
            </a:prstGeom>
            <a:noFill/>
            <a:ln w="1746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8" name="Rectangle 16"/>
            <p:cNvSpPr>
              <a:spLocks noChangeArrowheads="1"/>
            </p:cNvSpPr>
            <p:nvPr/>
          </p:nvSpPr>
          <p:spPr bwMode="auto">
            <a:xfrm>
              <a:off x="4581" y="3160"/>
              <a:ext cx="87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rPr>
                <a:t>    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shortest side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169" name="Rectangle 17"/>
            <p:cNvSpPr>
              <a:spLocks noChangeArrowheads="1"/>
            </p:cNvSpPr>
            <p:nvPr/>
          </p:nvSpPr>
          <p:spPr bwMode="auto">
            <a:xfrm>
              <a:off x="2935" y="3873"/>
              <a:ext cx="82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smallest angle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170" name="Rectangle 18"/>
            <p:cNvSpPr>
              <a:spLocks noChangeArrowheads="1"/>
            </p:cNvSpPr>
            <p:nvPr/>
          </p:nvSpPr>
          <p:spPr bwMode="auto">
            <a:xfrm>
              <a:off x="3613" y="2361"/>
              <a:ext cx="818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longest side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171" name="Rectangle 19"/>
            <p:cNvSpPr>
              <a:spLocks noChangeArrowheads="1"/>
            </p:cNvSpPr>
            <p:nvPr/>
          </p:nvSpPr>
          <p:spPr bwMode="auto">
            <a:xfrm>
              <a:off x="4140" y="946"/>
              <a:ext cx="861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largest angle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172" name="Oval 20"/>
            <p:cNvSpPr>
              <a:spLocks noChangeArrowheads="1"/>
            </p:cNvSpPr>
            <p:nvPr/>
          </p:nvSpPr>
          <p:spPr bwMode="auto">
            <a:xfrm>
              <a:off x="3042" y="2253"/>
              <a:ext cx="54" cy="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3" name="Oval 21"/>
            <p:cNvSpPr>
              <a:spLocks noChangeArrowheads="1"/>
            </p:cNvSpPr>
            <p:nvPr/>
          </p:nvSpPr>
          <p:spPr bwMode="auto">
            <a:xfrm>
              <a:off x="4894" y="2253"/>
              <a:ext cx="53" cy="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4" name="Oval 22"/>
            <p:cNvSpPr>
              <a:spLocks noChangeArrowheads="1"/>
            </p:cNvSpPr>
            <p:nvPr/>
          </p:nvSpPr>
          <p:spPr bwMode="auto">
            <a:xfrm>
              <a:off x="4495" y="1140"/>
              <a:ext cx="54" cy="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5" name="Oval 23"/>
            <p:cNvSpPr>
              <a:spLocks noChangeArrowheads="1"/>
            </p:cNvSpPr>
            <p:nvPr/>
          </p:nvSpPr>
          <p:spPr bwMode="auto">
            <a:xfrm>
              <a:off x="4409" y="2642"/>
              <a:ext cx="54" cy="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6" name="Oval 24"/>
            <p:cNvSpPr>
              <a:spLocks noChangeArrowheads="1"/>
            </p:cNvSpPr>
            <p:nvPr/>
          </p:nvSpPr>
          <p:spPr bwMode="auto">
            <a:xfrm>
              <a:off x="4704" y="3456"/>
              <a:ext cx="54" cy="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7" name="Oval 25"/>
            <p:cNvSpPr>
              <a:spLocks noChangeArrowheads="1"/>
            </p:cNvSpPr>
            <p:nvPr/>
          </p:nvSpPr>
          <p:spPr bwMode="auto">
            <a:xfrm>
              <a:off x="2956" y="3755"/>
              <a:ext cx="54" cy="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 5.10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    </a:t>
            </a:r>
            <a:r>
              <a:rPr lang="en-US" b="1" dirty="0" smtClean="0"/>
              <a:t>If </a:t>
            </a:r>
            <a:r>
              <a:rPr lang="en-US" b="1" dirty="0"/>
              <a:t>one </a:t>
            </a:r>
            <a:r>
              <a:rPr lang="en-US" b="1" dirty="0" smtClean="0"/>
              <a:t>SIDE </a:t>
            </a:r>
            <a:r>
              <a:rPr lang="en-US" b="1" dirty="0"/>
              <a:t>of a triangle is longer than another </a:t>
            </a:r>
            <a:r>
              <a:rPr lang="en-US" b="1" dirty="0" smtClean="0"/>
              <a:t>SIDE, then </a:t>
            </a:r>
            <a:r>
              <a:rPr lang="en-US" b="1" dirty="0"/>
              <a:t>the </a:t>
            </a:r>
            <a:r>
              <a:rPr lang="en-US" b="1" dirty="0" smtClean="0"/>
              <a:t>ANGLE </a:t>
            </a:r>
            <a:r>
              <a:rPr lang="en-US" b="1" dirty="0">
                <a:solidFill>
                  <a:srgbClr val="FF3300"/>
                </a:solidFill>
              </a:rPr>
              <a:t>opposite</a:t>
            </a:r>
            <a:r>
              <a:rPr lang="en-US" b="1" dirty="0"/>
              <a:t> the longer side is larger than the </a:t>
            </a:r>
            <a:r>
              <a:rPr lang="en-US" b="1" dirty="0" smtClean="0"/>
              <a:t>ANGLE </a:t>
            </a:r>
            <a:r>
              <a:rPr lang="en-US" b="1" dirty="0">
                <a:solidFill>
                  <a:srgbClr val="FF3300"/>
                </a:solidFill>
              </a:rPr>
              <a:t>opposite</a:t>
            </a:r>
            <a:r>
              <a:rPr lang="en-US" b="1" dirty="0"/>
              <a:t> the shorter side.</a:t>
            </a:r>
          </a:p>
        </p:txBody>
      </p:sp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89050"/>
            <a:ext cx="4572000" cy="2673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5334000" y="3962400"/>
            <a:ext cx="32004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FF3300"/>
                </a:solidFill>
              </a:rPr>
              <a:t>m</a:t>
            </a:r>
            <a:r>
              <a:rPr lang="en-US" sz="3200" b="1" dirty="0" err="1">
                <a:solidFill>
                  <a:srgbClr val="FF3300"/>
                </a:solidFill>
                <a:sym typeface="Symbol" pitchFamily="18" charset="2"/>
              </a:rPr>
              <a:t>A</a:t>
            </a:r>
            <a:r>
              <a:rPr lang="en-US" sz="3200" b="1" dirty="0">
                <a:solidFill>
                  <a:srgbClr val="FF3300"/>
                </a:solidFill>
                <a:sym typeface="Symbol" pitchFamily="18" charset="2"/>
              </a:rPr>
              <a:t> </a:t>
            </a:r>
            <a:r>
              <a:rPr lang="en-US" sz="4000" b="1" dirty="0">
                <a:solidFill>
                  <a:srgbClr val="FF3300"/>
                </a:solidFill>
                <a:sym typeface="Symbol" pitchFamily="18" charset="2"/>
              </a:rPr>
              <a:t> &gt;</a:t>
            </a:r>
            <a:r>
              <a:rPr lang="en-US" sz="3200" b="1" dirty="0">
                <a:solidFill>
                  <a:srgbClr val="FF3300"/>
                </a:solidFill>
                <a:sym typeface="Symbol" pitchFamily="18" charset="2"/>
              </a:rPr>
              <a:t>  </a:t>
            </a:r>
            <a:r>
              <a:rPr lang="en-US" sz="3200" b="1" dirty="0" err="1">
                <a:solidFill>
                  <a:srgbClr val="FF3300"/>
                </a:solidFill>
                <a:sym typeface="Symbol" pitchFamily="18" charset="2"/>
              </a:rPr>
              <a:t>mC</a:t>
            </a:r>
            <a:endParaRPr lang="en-US" sz="3200" b="1" dirty="0">
              <a:solidFill>
                <a:srgbClr val="FF3300"/>
              </a:solidFill>
              <a:sym typeface="Symbol" pitchFamily="18" charset="2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63976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Theorem 5.11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    If </a:t>
            </a:r>
            <a:r>
              <a:rPr lang="en-US" b="1" dirty="0"/>
              <a:t>one ANGLE of a triangle is larger than another ANGLE, then the SIDE </a:t>
            </a:r>
            <a:r>
              <a:rPr lang="en-US" b="1" dirty="0">
                <a:solidFill>
                  <a:srgbClr val="FF3300"/>
                </a:solidFill>
              </a:rPr>
              <a:t>opposite</a:t>
            </a:r>
            <a:r>
              <a:rPr lang="en-US" b="1" dirty="0"/>
              <a:t> the larger angle is longer than the </a:t>
            </a:r>
            <a:r>
              <a:rPr lang="en-US" b="1" dirty="0" smtClean="0"/>
              <a:t>SIDE </a:t>
            </a:r>
            <a:r>
              <a:rPr lang="en-US" b="1" dirty="0" smtClean="0">
                <a:solidFill>
                  <a:srgbClr val="FF3300"/>
                </a:solidFill>
              </a:rPr>
              <a:t>opposite</a:t>
            </a:r>
            <a:r>
              <a:rPr lang="en-US" b="1" dirty="0" smtClean="0"/>
              <a:t> </a:t>
            </a:r>
            <a:r>
              <a:rPr lang="en-US" b="1" dirty="0"/>
              <a:t>the smaller angle.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4953000" y="3962400"/>
            <a:ext cx="32004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rgbClr val="FF3300"/>
                </a:solidFill>
                <a:sym typeface="Symbol" pitchFamily="18" charset="2"/>
              </a:rPr>
              <a:t>EF </a:t>
            </a:r>
            <a:r>
              <a:rPr lang="en-US" sz="4000" b="1" dirty="0">
                <a:solidFill>
                  <a:srgbClr val="FF3300"/>
                </a:solidFill>
                <a:sym typeface="Symbol" pitchFamily="18" charset="2"/>
              </a:rPr>
              <a:t> &gt;</a:t>
            </a:r>
            <a:r>
              <a:rPr lang="en-US" sz="3200" b="1" dirty="0">
                <a:solidFill>
                  <a:srgbClr val="FF3300"/>
                </a:solidFill>
                <a:sym typeface="Symbol" pitchFamily="18" charset="2"/>
              </a:rPr>
              <a:t>  DF</a:t>
            </a:r>
          </a:p>
        </p:txBody>
      </p:sp>
      <p:pic>
        <p:nvPicPr>
          <p:cNvPr id="686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295400"/>
            <a:ext cx="4343400" cy="28479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5257800" y="1676400"/>
            <a:ext cx="530225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60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8077200" y="1676400"/>
            <a:ext cx="530225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40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1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Writing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 in Order from Least to Greatest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828800"/>
            <a:ext cx="4038600" cy="4572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dirty="0" smtClean="0"/>
              <a:t>	</a:t>
            </a:r>
            <a:r>
              <a:rPr lang="en-US" b="1" dirty="0" smtClean="0"/>
              <a:t>Write </a:t>
            </a:r>
            <a:r>
              <a:rPr lang="en-US" b="1" dirty="0"/>
              <a:t>the measurements </a:t>
            </a:r>
            <a:r>
              <a:rPr lang="en-US" b="1" dirty="0" smtClean="0"/>
              <a:t>of the </a:t>
            </a:r>
            <a:r>
              <a:rPr lang="en-US" b="1" dirty="0"/>
              <a:t>triangles from least to greatest.</a:t>
            </a:r>
          </a:p>
          <a:p>
            <a:pPr marL="609600" indent="-609600">
              <a:buNone/>
            </a:pPr>
            <a:endParaRPr lang="en-US" b="1" dirty="0" smtClean="0"/>
          </a:p>
          <a:p>
            <a:pPr marL="609600" indent="-609600">
              <a:buNone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m 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G &lt; </a:t>
            </a:r>
            <a:r>
              <a:rPr lang="en-US" b="1" dirty="0" err="1">
                <a:solidFill>
                  <a:srgbClr val="FF0000"/>
                </a:solidFill>
                <a:sym typeface="Symbol" pitchFamily="18" charset="2"/>
              </a:rPr>
              <a:t>mH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 &lt; m </a:t>
            </a:r>
            <a:r>
              <a:rPr lang="en-US" b="1" dirty="0" smtClean="0">
                <a:solidFill>
                  <a:srgbClr val="FF0000"/>
                </a:solidFill>
                <a:sym typeface="Symbol" pitchFamily="18" charset="2"/>
              </a:rPr>
              <a:t>J</a:t>
            </a:r>
          </a:p>
          <a:p>
            <a:pPr marL="609600" indent="-609600">
              <a:buFontTx/>
              <a:buAutoNum type="alphaLcPeriod"/>
            </a:pPr>
            <a:endParaRPr lang="en-US" b="1" dirty="0">
              <a:solidFill>
                <a:srgbClr val="FF0000"/>
              </a:solidFill>
              <a:sym typeface="Symbol" pitchFamily="18" charset="2"/>
            </a:endParaRPr>
          </a:p>
          <a:p>
            <a:pPr marL="609600" indent="-609600">
              <a:buFontTx/>
              <a:buNone/>
            </a:pP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	JH &lt; JG &lt; GH</a:t>
            </a: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981200"/>
            <a:ext cx="4724400" cy="32956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5181600" y="3581400"/>
            <a:ext cx="530225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45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6477000" y="2820988"/>
            <a:ext cx="619125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100°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7772400" y="4114800"/>
            <a:ext cx="530225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/>
              <a:t>35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447800"/>
            <a:ext cx="4191000" cy="4572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dirty="0" smtClean="0"/>
              <a:t>	</a:t>
            </a:r>
            <a:r>
              <a:rPr lang="en-US" b="1" dirty="0" smtClean="0"/>
              <a:t>Write </a:t>
            </a:r>
            <a:r>
              <a:rPr lang="en-US" b="1" dirty="0"/>
              <a:t>the measurements </a:t>
            </a:r>
            <a:r>
              <a:rPr lang="en-US" b="1" dirty="0" smtClean="0"/>
              <a:t>of the </a:t>
            </a:r>
            <a:r>
              <a:rPr lang="en-US" b="1" dirty="0"/>
              <a:t>triangles from least to greatest.</a:t>
            </a:r>
          </a:p>
          <a:p>
            <a:pPr marL="609600" indent="-609600">
              <a:buFontTx/>
              <a:buNone/>
            </a:pPr>
            <a:r>
              <a:rPr lang="en-US" dirty="0">
                <a:sym typeface="Symbol" pitchFamily="18" charset="2"/>
              </a:rPr>
              <a:t>	</a:t>
            </a:r>
          </a:p>
          <a:p>
            <a:pPr marL="609600" indent="-609600">
              <a:buNone/>
            </a:pPr>
            <a:r>
              <a:rPr lang="en-US" dirty="0" smtClean="0">
                <a:sym typeface="Symbol" pitchFamily="18" charset="2"/>
              </a:rPr>
              <a:t>	</a:t>
            </a:r>
            <a:r>
              <a:rPr lang="en-US" b="1" dirty="0" smtClean="0">
                <a:solidFill>
                  <a:srgbClr val="FF0000"/>
                </a:solidFill>
                <a:sym typeface="Symbol" pitchFamily="18" charset="2"/>
              </a:rPr>
              <a:t>QP 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&lt; PR &lt; </a:t>
            </a:r>
            <a:r>
              <a:rPr lang="en-US" b="1" dirty="0" smtClean="0">
                <a:solidFill>
                  <a:srgbClr val="FF0000"/>
                </a:solidFill>
                <a:sym typeface="Symbol" pitchFamily="18" charset="2"/>
              </a:rPr>
              <a:t>QR</a:t>
            </a:r>
          </a:p>
          <a:p>
            <a:pPr marL="609600" indent="-609600">
              <a:buNone/>
            </a:pPr>
            <a:endParaRPr lang="en-US" b="1" dirty="0">
              <a:solidFill>
                <a:srgbClr val="FF0000"/>
              </a:solidFill>
              <a:sym typeface="Symbol" pitchFamily="18" charset="2"/>
            </a:endParaRPr>
          </a:p>
          <a:p>
            <a:pPr marL="609600" indent="-609600">
              <a:buFontTx/>
              <a:buNone/>
            </a:pPr>
            <a:r>
              <a:rPr lang="en-US" b="1" dirty="0" smtClean="0">
                <a:solidFill>
                  <a:srgbClr val="FF0000"/>
                </a:solidFill>
              </a:rPr>
              <a:t>	m 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R &lt; </a:t>
            </a:r>
            <a:r>
              <a:rPr lang="en-US" b="1" dirty="0" err="1">
                <a:solidFill>
                  <a:srgbClr val="FF0000"/>
                </a:solidFill>
                <a:sym typeface="Symbol" pitchFamily="18" charset="2"/>
              </a:rPr>
              <a:t>mQ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 &lt; m P</a:t>
            </a:r>
          </a:p>
        </p:txBody>
      </p:sp>
      <p:pic>
        <p:nvPicPr>
          <p:cNvPr id="7066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792288"/>
            <a:ext cx="4800600" cy="34559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6232525" y="2017713"/>
            <a:ext cx="311150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8</a:t>
            </a:r>
          </a:p>
        </p:txBody>
      </p:sp>
      <p:sp>
        <p:nvSpPr>
          <p:cNvPr id="70666" name="Text Box 10"/>
          <p:cNvSpPr txBox="1">
            <a:spLocks noChangeArrowheads="1"/>
          </p:cNvSpPr>
          <p:nvPr/>
        </p:nvSpPr>
        <p:spPr bwMode="auto">
          <a:xfrm>
            <a:off x="5181600" y="3581400"/>
            <a:ext cx="3111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5</a:t>
            </a:r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7413625" y="3573463"/>
            <a:ext cx="358775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7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102076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2:  </a:t>
            </a:r>
            <a:b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Writing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 in Order from Least to Greatest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Triangle Inequality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Not every group of three segments can be used to form a triangle.  The lengths of the segments must fit a certain relationship.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639762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Activity: Constructing 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Triangle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609600" indent="-609600">
              <a:lnSpc>
                <a:spcPct val="90000"/>
              </a:lnSpc>
              <a:buFontTx/>
              <a:buAutoNum type="alphaLcPeriod"/>
            </a:pPr>
            <a:r>
              <a:rPr lang="en-US" b="1" dirty="0"/>
              <a:t>2 cm, 2 cm, 5 cm</a:t>
            </a:r>
          </a:p>
          <a:p>
            <a:pPr marL="609600" indent="-609600">
              <a:lnSpc>
                <a:spcPct val="90000"/>
              </a:lnSpc>
              <a:buFontTx/>
              <a:buAutoNum type="alphaLcPeriod"/>
            </a:pPr>
            <a:r>
              <a:rPr lang="en-US" b="1" dirty="0"/>
              <a:t>3 cm, 2 cm, 5 cm</a:t>
            </a:r>
          </a:p>
          <a:p>
            <a:pPr marL="609600" indent="-609600">
              <a:lnSpc>
                <a:spcPct val="90000"/>
              </a:lnSpc>
              <a:buFontTx/>
              <a:buAutoNum type="alphaLcPeriod"/>
            </a:pPr>
            <a:r>
              <a:rPr lang="en-US" b="1" dirty="0"/>
              <a:t>4 cm, 2 cm, 5 cm</a:t>
            </a:r>
          </a:p>
          <a:p>
            <a:pPr marL="609600" indent="-609600">
              <a:lnSpc>
                <a:spcPct val="90000"/>
              </a:lnSpc>
              <a:buFontTx/>
              <a:buAutoNum type="alphaLcPeriod"/>
            </a:pPr>
            <a:endParaRPr lang="en-US" b="1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b="1" dirty="0" smtClean="0"/>
              <a:t>Activity: 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b="1" dirty="0" smtClean="0"/>
              <a:t>	Let’s try </a:t>
            </a:r>
            <a:r>
              <a:rPr lang="en-US" b="1" dirty="0"/>
              <a:t>drawing triangles with the given side lengths.  </a:t>
            </a:r>
            <a:endParaRPr lang="en-US" b="1" dirty="0"/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rgbClr val="002060"/>
                </a:solidFill>
              </a:rPr>
              <a:t>Blue stra</a:t>
            </a:r>
            <a:r>
              <a:rPr lang="en-US" b="1" dirty="0" smtClean="0">
                <a:solidFill>
                  <a:srgbClr val="002060"/>
                </a:solidFill>
              </a:rPr>
              <a:t>w</a:t>
            </a:r>
            <a:r>
              <a:rPr lang="en-US" b="1" dirty="0" smtClean="0"/>
              <a:t>: 2cm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rgbClr val="00CC00"/>
                </a:solidFill>
              </a:rPr>
              <a:t>Green straw</a:t>
            </a:r>
            <a:r>
              <a:rPr lang="en-US" b="1" dirty="0" smtClean="0"/>
              <a:t>: 3 cm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rgbClr val="C00000"/>
                </a:solidFill>
              </a:rPr>
              <a:t>Red straw</a:t>
            </a:r>
            <a:r>
              <a:rPr lang="en-US" b="1" dirty="0" smtClean="0"/>
              <a:t>: 4cm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rgbClr val="FFC000"/>
                </a:solidFill>
              </a:rPr>
              <a:t>Yellow straw</a:t>
            </a:r>
            <a:r>
              <a:rPr lang="en-US" b="1" dirty="0" smtClean="0"/>
              <a:t>: 5cm</a:t>
            </a:r>
            <a:endParaRPr lang="en-US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737</TotalTime>
  <Words>380</Words>
  <Application>Microsoft Office PowerPoint</Application>
  <PresentationFormat>On-screen Show (4:3)</PresentationFormat>
  <Paragraphs>83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 Unicode MS</vt:lpstr>
      <vt:lpstr>Algerian</vt:lpstr>
      <vt:lpstr>Arial</vt:lpstr>
      <vt:lpstr>Franklin Gothic Book</vt:lpstr>
      <vt:lpstr>Perpetua</vt:lpstr>
      <vt:lpstr>Symbol</vt:lpstr>
      <vt:lpstr>Times New Roman</vt:lpstr>
      <vt:lpstr>Wingdings 2</vt:lpstr>
      <vt:lpstr>Equity</vt:lpstr>
      <vt:lpstr> Use Inequalities in A Triangle</vt:lpstr>
      <vt:lpstr>Objectives:</vt:lpstr>
      <vt:lpstr>Comparing Measurements of a </vt:lpstr>
      <vt:lpstr>Theorem 5.10</vt:lpstr>
      <vt:lpstr>Theorem 5.11</vt:lpstr>
      <vt:lpstr>Example 1:   Writing Measurements in Order from Least to Greatest</vt:lpstr>
      <vt:lpstr>Example 2:   Writing Measurements in Order from Least to Greatest</vt:lpstr>
      <vt:lpstr>Using the Triangle Inequality</vt:lpstr>
      <vt:lpstr>Activity: Constructing a Triangle</vt:lpstr>
      <vt:lpstr>Activity: Constructing a Triangle</vt:lpstr>
      <vt:lpstr>Theorem 5.12:  Triangle Inequality Theorem</vt:lpstr>
      <vt:lpstr>Example 3:   Finding Possible Side Lengths</vt:lpstr>
      <vt:lpstr>Example 4:   Using Algebra to Find Possible Side Lengths</vt:lpstr>
      <vt:lpstr>Assignment</vt:lpstr>
    </vt:vector>
  </TitlesOfParts>
  <Company>Taos Municipal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5.5 Inequalities  in One Triangle</dc:title>
  <dc:creator>Robert Spitz</dc:creator>
  <cp:lastModifiedBy>Cynthia H. Morgan</cp:lastModifiedBy>
  <cp:revision>20</cp:revision>
  <dcterms:created xsi:type="dcterms:W3CDTF">2004-12-05T02:07:29Z</dcterms:created>
  <dcterms:modified xsi:type="dcterms:W3CDTF">2014-12-16T20:18:37Z</dcterms:modified>
</cp:coreProperties>
</file>